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1" r:id="rId2"/>
    <p:sldId id="256" r:id="rId3"/>
    <p:sldId id="262" r:id="rId4"/>
    <p:sldId id="259" r:id="rId5"/>
    <p:sldId id="277" r:id="rId6"/>
    <p:sldId id="278" r:id="rId7"/>
    <p:sldId id="279" r:id="rId8"/>
    <p:sldId id="280" r:id="rId9"/>
    <p:sldId id="281" r:id="rId10"/>
    <p:sldId id="282" r:id="rId11"/>
    <p:sldId id="286" r:id="rId12"/>
    <p:sldId id="287" r:id="rId13"/>
    <p:sldId id="289" r:id="rId14"/>
    <p:sldId id="290" r:id="rId15"/>
    <p:sldId id="291" r:id="rId16"/>
    <p:sldId id="292" r:id="rId17"/>
    <p:sldId id="294" r:id="rId18"/>
    <p:sldId id="295" r:id="rId19"/>
    <p:sldId id="296" r:id="rId20"/>
    <p:sldId id="297" r:id="rId21"/>
    <p:sldId id="299" r:id="rId22"/>
    <p:sldId id="300" r:id="rId23"/>
    <p:sldId id="301" r:id="rId24"/>
    <p:sldId id="302" r:id="rId25"/>
    <p:sldId id="304" r:id="rId26"/>
    <p:sldId id="305" r:id="rId27"/>
    <p:sldId id="306" r:id="rId28"/>
    <p:sldId id="307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0C8B9-28CE-481E-8A9C-5DF59C5D8CCC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AA3BE-6A4D-49EE-A8B8-45E70CFE82B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6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008C0-9640-FE3E-EB48-75DE6419E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6E7D3-B645-8DA8-60AE-339C54353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FE5068-2C5A-637F-5CB0-320ABE7A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040D6D-F94B-EB2F-AD2F-15178B18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795526-CE45-69C1-656E-774D690A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6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28BAA-AC79-0F0D-6C66-605E1671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58DA8B-0AB0-0DB5-F869-5C5FC015A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B80958-E0CB-CC59-D77C-25A6F354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830703-64B7-6207-97F5-BBD09E90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002B9F-20E6-E3F7-76F0-9D64E44F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78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536005-F0FC-A6F5-05D3-D1652E607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E81900E-6F6D-D47C-1415-AFB4E9D47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C51EDC-4F8A-F16B-C469-653F00FE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A92F4E-2843-6CBC-E3C1-1A36CB1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5EEB5A-83E5-E140-91DA-1F1038A5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33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924FE-35D8-5C95-A05A-A873B6146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F294B9-0A4F-4F9D-8929-BB1E26436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EF24C-14FE-5A8D-99C6-F937877E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73F423-1457-D020-DFB0-85D5C216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71B51B-E107-052D-35F6-5483A35C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83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08EF-5557-763D-E1AE-46D08D4D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EC2450-FB26-12CD-32D1-3FC003DD7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B7A357-90C5-DEA0-12CA-9AC55D43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CB683E-D5D0-F88A-7BA4-EA265BAC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43D54-2CB1-002B-9B65-30AAD8F2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3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B4D1-745C-91A7-B5F2-FEB79148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07AC00-3566-D2A7-EEB7-A2B8D979D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98F9DB-3099-472E-F514-F00CBFABA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7F93D8-D4DC-41A6-B59C-06F2C2C5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3BC819-9DA6-75AA-C734-651DAC03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B99642-C003-C973-ABEE-C0A0E40F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5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1B784-6363-D069-7EA7-91B2AE67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B2904C-DD47-0863-A043-EFABC30E7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4DE80F-4FF6-0FA2-8012-97736062E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FBE0C6-E113-18E6-FE30-070A6134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2A981A-DA0B-767F-6DDA-A9BBABB5A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8FE85F-E47A-D915-E90F-EA3719F6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86A357C-109F-860B-B5F6-166362D6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28450D9-C044-25C2-7727-9752941D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60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C7D1A-A592-136D-D119-2B27BED7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B28048C-3697-5ECF-5C87-2A9EECFC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1293A4-46BB-ADE6-4432-ADC10B10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40B3D8-9502-D6F6-DBFC-480E61B7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68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A58AC6E-63B5-DD62-9838-FE8A1042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B7719A-1445-B064-98E3-5113A3EC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5BB396-BDED-67DC-BA67-BC2D67B9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71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FC165-E96F-8596-A077-A9A8D556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C9C3FE-1B56-1DBD-EC40-A58C0E30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D95AA3-2E2C-7FFE-296D-78052DF0D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CDF7D4-0789-497B-866E-B8C45D40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47448-D659-1176-BB49-77C90D32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2A184A-0B5C-9BFA-55B8-150287A3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26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E3859-496D-6625-544D-E1C5CCEB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EC4DD16-13D6-80C0-CED7-E22998211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AC08FD-61EA-2CF4-CAEF-B7981199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61DA23-9E51-7D9C-22C5-44F8D5EE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7C6281-0CA8-9715-5348-875AC79B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83843-A235-CF97-D55C-CC8DFC2E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25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5630EF0-96D9-734E-EC1F-7A7F935F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34174B-1B79-F07C-F14A-1BE5BB917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FDE1B3-6E3F-5157-1F30-5EB46C892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870-E792-4FBB-92FD-1B3BDE215A4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7B4AE7-1F78-2749-DE6E-AF65BEE70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1D40D1-7E13-0CA1-F3AE-5C4A74A89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4D0F-DE8E-4DC7-AE88-72318A6F5D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8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648AF79-31B0-E526-0B26-8C82AF91D9C1}"/>
              </a:ext>
            </a:extLst>
          </p:cNvPr>
          <p:cNvGrpSpPr/>
          <p:nvPr/>
        </p:nvGrpSpPr>
        <p:grpSpPr>
          <a:xfrm>
            <a:off x="6681300" y="-27710"/>
            <a:ext cx="5510700" cy="6885710"/>
            <a:chOff x="6681301" y="-27709"/>
            <a:chExt cx="5510700" cy="688571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5B18F1C-99EF-8EED-71F5-6C9A71D0BFE7}"/>
                </a:ext>
              </a:extLst>
            </p:cNvPr>
            <p:cNvSpPr/>
            <p:nvPr/>
          </p:nvSpPr>
          <p:spPr>
            <a:xfrm>
              <a:off x="9097108" y="-27709"/>
              <a:ext cx="3094892" cy="26974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686E0E7-7425-8DFA-FBF6-D807C05893F0}"/>
                </a:ext>
              </a:extLst>
            </p:cNvPr>
            <p:cNvSpPr/>
            <p:nvPr/>
          </p:nvSpPr>
          <p:spPr>
            <a:xfrm>
              <a:off x="10224655" y="5043055"/>
              <a:ext cx="1967345" cy="18149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05A4A1D-9713-01BD-07A3-113A181C297F}"/>
                </a:ext>
              </a:extLst>
            </p:cNvPr>
            <p:cNvSpPr/>
            <p:nvPr/>
          </p:nvSpPr>
          <p:spPr>
            <a:xfrm>
              <a:off x="6681301" y="5038898"/>
              <a:ext cx="1576008" cy="14990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A3D6EFB-FD4D-343C-208C-0C8B30517AA8}"/>
                </a:ext>
              </a:extLst>
            </p:cNvPr>
            <p:cNvSpPr/>
            <p:nvPr/>
          </p:nvSpPr>
          <p:spPr>
            <a:xfrm>
              <a:off x="9097109" y="2669771"/>
              <a:ext cx="3094892" cy="23732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45FEEB0-D247-D4C8-4605-E1BE754928A7}"/>
                </a:ext>
              </a:extLst>
            </p:cNvPr>
            <p:cNvSpPr/>
            <p:nvPr/>
          </p:nvSpPr>
          <p:spPr>
            <a:xfrm>
              <a:off x="7329055" y="3415145"/>
              <a:ext cx="1768053" cy="1627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11BA28A-29D1-E86E-6CD8-36711591A3DF}"/>
                </a:ext>
              </a:extLst>
            </p:cNvPr>
            <p:cNvSpPr/>
            <p:nvPr/>
          </p:nvSpPr>
          <p:spPr>
            <a:xfrm flipH="1">
              <a:off x="7924800" y="6537961"/>
              <a:ext cx="318654" cy="320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8553910-4255-0C13-AF23-A8BCCA067346}"/>
                </a:ext>
              </a:extLst>
            </p:cNvPr>
            <p:cNvSpPr/>
            <p:nvPr/>
          </p:nvSpPr>
          <p:spPr>
            <a:xfrm>
              <a:off x="6697846" y="1402426"/>
              <a:ext cx="2415807" cy="2026574"/>
            </a:xfrm>
            <a:prstGeom prst="rect">
              <a:avLst/>
            </a:prstGeom>
            <a:solidFill>
              <a:srgbClr val="259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096C2AF-DDCB-F31B-0A22-070B565BA9A2}"/>
                </a:ext>
              </a:extLst>
            </p:cNvPr>
            <p:cNvSpPr/>
            <p:nvPr/>
          </p:nvSpPr>
          <p:spPr>
            <a:xfrm>
              <a:off x="8257309" y="5043055"/>
              <a:ext cx="1967345" cy="18149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CE1D604-97E2-B17A-BF3F-934A91C4DA63}"/>
                </a:ext>
              </a:extLst>
            </p:cNvPr>
            <p:cNvSpPr/>
            <p:nvPr/>
          </p:nvSpPr>
          <p:spPr>
            <a:xfrm>
              <a:off x="7924800" y="419100"/>
              <a:ext cx="1172307" cy="9812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6" name="Imagem 25" descr="Logotipo&#10;&#10;Descrição gerada automaticamente">
            <a:extLst>
              <a:ext uri="{FF2B5EF4-FFF2-40B4-BE49-F238E27FC236}">
                <a16:creationId xmlns:a16="http://schemas.microsoft.com/office/drawing/2014/main" id="{19D23548-0A7E-2F86-E6E4-F97A0CBF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9" y="1198406"/>
            <a:ext cx="3472641" cy="3190910"/>
          </a:xfrm>
          <a:prstGeom prst="rect">
            <a:avLst/>
          </a:prstGeom>
        </p:spPr>
      </p:pic>
      <p:pic>
        <p:nvPicPr>
          <p:cNvPr id="28" name="Imagem 27" descr="Texto&#10;&#10;Descrição gerada automaticamente com confiança média">
            <a:extLst>
              <a:ext uri="{FF2B5EF4-FFF2-40B4-BE49-F238E27FC236}">
                <a16:creationId xmlns:a16="http://schemas.microsoft.com/office/drawing/2014/main" id="{C7D2C01E-29F2-5003-E314-92D3CE2CE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06" y="4883726"/>
            <a:ext cx="3190875" cy="1066800"/>
          </a:xfrm>
          <a:prstGeom prst="rect">
            <a:avLst/>
          </a:prstGeom>
        </p:spPr>
      </p:pic>
      <p:sp>
        <p:nvSpPr>
          <p:cNvPr id="2" name="object 21">
            <a:extLst>
              <a:ext uri="{FF2B5EF4-FFF2-40B4-BE49-F238E27FC236}">
                <a16:creationId xmlns:a16="http://schemas.microsoft.com/office/drawing/2014/main" id="{E5BAF292-5190-65D5-8E9B-ED4ABD6324BD}"/>
              </a:ext>
            </a:extLst>
          </p:cNvPr>
          <p:cNvSpPr txBox="1">
            <a:spLocks/>
          </p:cNvSpPr>
          <p:nvPr/>
        </p:nvSpPr>
        <p:spPr>
          <a:xfrm>
            <a:off x="9985649" y="669548"/>
            <a:ext cx="1317808" cy="1182375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chemeClr val="bg1"/>
                </a:solidFill>
                <a:latin typeface="Arial Black"/>
                <a:cs typeface="Arial Black"/>
              </a:rPr>
              <a:t>MIDIA KIT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chemeClr val="bg1"/>
                </a:solidFill>
                <a:latin typeface="Arial Black"/>
              </a:rPr>
              <a:t>2024</a:t>
            </a:r>
            <a:endParaRPr lang="pt-BR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BANNER DE RUA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D839E8D-E489-6E5E-CE69-8546FFB00CBB}"/>
              </a:ext>
            </a:extLst>
          </p:cNvPr>
          <p:cNvSpPr txBox="1"/>
          <p:nvPr/>
        </p:nvSpPr>
        <p:spPr>
          <a:xfrm>
            <a:off x="1366179" y="1467429"/>
            <a:ext cx="4919211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RUA é um banner aéreo posicionado no teto, ao lado dos banners de letra que indicam as ruas, criado especialmente para marcas que buscam atrair a atenção dos profissionais visitantes.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Afinal de contas, os banners de letra são sinalizações fundamentais para a localização. Por isso, estar posicionado ao lado deles é a estratégia certa para atrair olhares e, inclusive, incentivar a visitação em seu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ou comunicação do expositor aplicado ao lado dos banners de letras que indicam as ruas, fixados no teto do pavilhão.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1,5x2m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3mb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6146" name="Picture 2" descr="Banners Impressos Banner de Rua">
            <a:extLst>
              <a:ext uri="{FF2B5EF4-FFF2-40B4-BE49-F238E27FC236}">
                <a16:creationId xmlns:a16="http://schemas.microsoft.com/office/drawing/2014/main" id="{70B2B046-7417-4FE3-83EC-D036C3843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8651"/>
          <a:stretch/>
        </p:blipFill>
        <p:spPr bwMode="auto">
          <a:xfrm>
            <a:off x="6930153" y="1684783"/>
            <a:ext cx="4273809" cy="33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905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FLÂMULA - LOGO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essoas em frente a loja&#10;&#10;Descrição gerada automaticamente">
            <a:extLst>
              <a:ext uri="{FF2B5EF4-FFF2-40B4-BE49-F238E27FC236}">
                <a16:creationId xmlns:a16="http://schemas.microsoft.com/office/drawing/2014/main" id="{8E477454-65B2-F508-CCA4-BE82E17F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65" y="1467429"/>
            <a:ext cx="4861215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6F66E60D-BB79-E3BC-C61B-4E9A6EDF71C2}"/>
              </a:ext>
            </a:extLst>
          </p:cNvPr>
          <p:cNvSpPr txBox="1"/>
          <p:nvPr/>
        </p:nvSpPr>
        <p:spPr>
          <a:xfrm>
            <a:off x="1366179" y="1345417"/>
            <a:ext cx="4919211" cy="37721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FLÂMULA trata-se de uma bandeira vertical, posicionada em pontos importantes do corredor que traz a chance de sua marca se expor por meio do logo da empresa.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Em alguns casos, a arte da flâmula pode conter setas que vão servir como direcionamento para onde sua marca deseja que o profissional vá (seu estande ou sua atração na área externa).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Aplicação do logotipo na flâmula do respectivo setor instalado em local estratégico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14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LOGO MAPA DE BOLSO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844A054F-158C-2F34-AEBA-8BC0F6B79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19" y="1345417"/>
            <a:ext cx="4861212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6D919DDF-8061-F81D-FA86-E659E17DABAA}"/>
              </a:ext>
            </a:extLst>
          </p:cNvPr>
          <p:cNvSpPr txBox="1"/>
          <p:nvPr/>
        </p:nvSpPr>
        <p:spPr>
          <a:xfrm>
            <a:off x="1366179" y="1345417"/>
            <a:ext cx="4919211" cy="37721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LOGO MAPA DE BOLSO se trata de anunciar o logotipo da sua marca em destaque no mapa do evento, item que é entregue para o visitante.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Utilize este recurso para destacar sua marca em uma das principais ferramentas de marketing utilizadas pelo visitante durante o evento para buscar produtos e empresas.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 em destaque no mapa de bolso que é distribuído aos visitantes durante 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53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LOGO PLANTA IMPRESSA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89160CB1-BCA0-0D65-2F70-FA936D5C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11" y="1345417"/>
            <a:ext cx="4859028" cy="3240000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B9E51C4F-FA68-8D7D-79B1-46B722870493}"/>
              </a:ext>
            </a:extLst>
          </p:cNvPr>
          <p:cNvSpPr txBox="1"/>
          <p:nvPr/>
        </p:nvSpPr>
        <p:spPr>
          <a:xfrm>
            <a:off x="1366179" y="1345417"/>
            <a:ext cx="4919211" cy="39594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LOGO PLANTA IMPRESSA se trata de anunciar o logotipo da sua marca nas plantas impressas que se localizam em pontos diversos do pavilhão, utilizadas para orientar os visitantes quanto aos espaços e localizações.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Este recurso torna o logotipo da sua marca destaque, a fim de chamar a visitação ao seu estande enquanto o público utiliza da ferramenta. Inclua-o em sua estratégia de divulgação.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estará estampado em destaque em todas as plantas distribuídas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502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LOGO PROGRAMAÇÃO DE CONTEÚDO IMPRESSA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6C3C42A4-20D1-F5A4-1CB6-321C29580D88}"/>
              </a:ext>
            </a:extLst>
          </p:cNvPr>
          <p:cNvSpPr txBox="1"/>
          <p:nvPr/>
        </p:nvSpPr>
        <p:spPr>
          <a:xfrm>
            <a:off x="1366179" y="1345417"/>
            <a:ext cx="4919211" cy="41415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LOGO PROGRAMAÇÃO DE CONTEÚDO IMPRENSA se trata de anunciar o logotipo da sua marca no painel de programação do evento, localizada em local privilegiado na entrada do evento, utilizado para orientar os visitantes quanto aos espaços de conteúdo do evento e programação.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Este recurso torna o logotipo da sua marca destaque, a fim de chamar a visitação ao seu estande enquanto o público consulta a programação do evento. Inclua-o em sua estratégia de divulgação.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estará estampado em destaque em todos os impressão distribuídos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21A85B4-E272-579D-7EA5-51EF407D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53" y="1421225"/>
            <a:ext cx="4798622" cy="32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0F2C4C3-403A-323C-828A-5E927BB9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217" y="4073821"/>
            <a:ext cx="2646604" cy="1280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object 9">
            <a:extLst>
              <a:ext uri="{FF2B5EF4-FFF2-40B4-BE49-F238E27FC236}">
                <a16:creationId xmlns:a16="http://schemas.microsoft.com/office/drawing/2014/main" id="{C0169A15-44BD-83DE-8F5C-E8FE896C8B85}"/>
              </a:ext>
            </a:extLst>
          </p:cNvPr>
          <p:cNvSpPr txBox="1"/>
          <p:nvPr/>
        </p:nvSpPr>
        <p:spPr>
          <a:xfrm>
            <a:off x="8463841" y="5409533"/>
            <a:ext cx="4919211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Logo Patrocinadores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4246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MERCHANDISING – BANNER PRAÇA DE ALIMENTAÇÃO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32945F99-2ED2-6CA4-72C0-991208FF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1508" r="10287" b="15907"/>
          <a:stretch/>
        </p:blipFill>
        <p:spPr>
          <a:xfrm>
            <a:off x="6596884" y="1345417"/>
            <a:ext cx="5050577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051382FA-E45B-FFF7-0D98-4D396467F24A}"/>
              </a:ext>
            </a:extLst>
          </p:cNvPr>
          <p:cNvSpPr txBox="1"/>
          <p:nvPr/>
        </p:nvSpPr>
        <p:spPr>
          <a:xfrm>
            <a:off x="1366179" y="1345417"/>
            <a:ext cx="4919211" cy="332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MERCHANDISING – BANNER PRAÇA DE ALIMENTAÇÃO trata-se da oportunidade de inserir o logo de sua marca no rodapé de um banner de sinalização responsável por sinalizar importantes áreas do evento, como praça de alimentação e banheiros. Como resultado, sua marca garante visibilidade e impacto.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aplicado de forma compartilhada no banner de sinalização do evento, fixados no teto do pavilhão.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</p:spTree>
    <p:extLst>
      <p:ext uri="{BB962C8B-B14F-4D97-AF65-F5344CB8AC3E}">
        <p14:creationId xmlns:p14="http://schemas.microsoft.com/office/powerpoint/2010/main" val="303597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MERCHANDISING – BANNER SANITÁRIO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laca de letreiro afixada em fachada de loja com cobertura de entrada de estabelecimento&#10;&#10;Descrição gerada automaticamente com confiança média">
            <a:extLst>
              <a:ext uri="{FF2B5EF4-FFF2-40B4-BE49-F238E27FC236}">
                <a16:creationId xmlns:a16="http://schemas.microsoft.com/office/drawing/2014/main" id="{10DC2CBA-C7DA-0879-E964-0D9C381C7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15907" r="14533" b="8355"/>
          <a:stretch/>
        </p:blipFill>
        <p:spPr>
          <a:xfrm>
            <a:off x="7254240" y="1345417"/>
            <a:ext cx="4054666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CEA82EC1-299F-89E1-CC64-B9B16F94A62D}"/>
              </a:ext>
            </a:extLst>
          </p:cNvPr>
          <p:cNvSpPr txBox="1"/>
          <p:nvPr/>
        </p:nvSpPr>
        <p:spPr>
          <a:xfrm>
            <a:off x="1366179" y="1345417"/>
            <a:ext cx="4919211" cy="332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MERCHANDISING – BANNER SANITÁRIO trata-se da oportunidade de inserir o logo de sua marca no rodapé de um banner de sinalização responsável por sinalizar importantes áreas do evento, como praça de alimentação e banheiros. Como resultado, sua marca garante visibilidade e impacto.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aplicado de forma compartilhada no banner de sinalização do evento, fixados no teto do pavilhão.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</p:spTree>
    <p:extLst>
      <p:ext uri="{BB962C8B-B14F-4D97-AF65-F5344CB8AC3E}">
        <p14:creationId xmlns:p14="http://schemas.microsoft.com/office/powerpoint/2010/main" val="116814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MERCHANDISING – BANNER SAÍDA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laca de letreiro afixada em fachada de loja com cobertura de entrada de estabelecimento&#10;&#10;Descrição gerada automaticamente com confiança média">
            <a:extLst>
              <a:ext uri="{FF2B5EF4-FFF2-40B4-BE49-F238E27FC236}">
                <a16:creationId xmlns:a16="http://schemas.microsoft.com/office/drawing/2014/main" id="{9FAE7317-CD3E-54AA-6B25-98087D31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20705" r="26400" b="17308"/>
          <a:stretch/>
        </p:blipFill>
        <p:spPr>
          <a:xfrm>
            <a:off x="7247653" y="1345417"/>
            <a:ext cx="3749040" cy="31496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01668055-BA97-C9AF-72F1-8E4850376919}"/>
              </a:ext>
            </a:extLst>
          </p:cNvPr>
          <p:cNvSpPr txBox="1"/>
          <p:nvPr/>
        </p:nvSpPr>
        <p:spPr>
          <a:xfrm>
            <a:off x="1366179" y="1345417"/>
            <a:ext cx="4919211" cy="332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MERCHANDISING – BANNER SAÍDA trata-se da oportunidade de inserir o logo de sua marca no rodapé de um banner de sinalização responsável por sinalizar importantes áreas do evento, como praça de alimentação e banheiros. Como resultado, sua marca garante visibilidade e impacto.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aplicado de forma compartilhada no banner de sinalização do evento, fixados no teto do pavilhão.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</p:spTree>
    <p:extLst>
      <p:ext uri="{BB962C8B-B14F-4D97-AF65-F5344CB8AC3E}">
        <p14:creationId xmlns:p14="http://schemas.microsoft.com/office/powerpoint/2010/main" val="284363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PAINEL DE LED AÉREO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D18E0B3-5FA4-D799-5F89-CA5BE2A35168}"/>
              </a:ext>
            </a:extLst>
          </p:cNvPr>
          <p:cNvSpPr txBox="1"/>
          <p:nvPr/>
        </p:nvSpPr>
        <p:spPr>
          <a:xfrm>
            <a:off x="1366179" y="1345417"/>
            <a:ext cx="4919211" cy="29027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PAINEL DE LED AÉREO é um canal físico de comunicação digital interativo, que exibe imagens, vídeos e informações relevantes de forma dinâmica, impactando à primeira vista as pessoas que passam pelo local de exibição.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Posicionado de forma estratégica, garante que o logotipo ou comunicação do expositor esteja em evidência, posicionado em locais privilegiados e destacados nos principais cruzamentos do evento.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Dimensão: a confirmar | Vídeo de 10 segundos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50mb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mp4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8845D02-CEE3-4F68-A3E6-FF11805D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92" y="1345417"/>
            <a:ext cx="36205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PAINEL LED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laca de identificação de um estabelecimento comercial&#10;&#10;Descrição gerada automaticamente com confiança média">
            <a:extLst>
              <a:ext uri="{FF2B5EF4-FFF2-40B4-BE49-F238E27FC236}">
                <a16:creationId xmlns:a16="http://schemas.microsoft.com/office/drawing/2014/main" id="{4EC17610-C4DF-458E-8475-525F9C275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65" y="1345417"/>
            <a:ext cx="4861215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3F518E7C-B64F-7808-3FF4-91B38B2A306F}"/>
              </a:ext>
            </a:extLst>
          </p:cNvPr>
          <p:cNvSpPr txBox="1"/>
          <p:nvPr/>
        </p:nvSpPr>
        <p:spPr>
          <a:xfrm>
            <a:off x="1366179" y="1345417"/>
            <a:ext cx="4919211" cy="3554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PAINEL DE LED trata-se da oportunidade de colocar o logo da sua empresa logo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Posicionado de forma estratégica, sua marca fica em evidência impactando um alto número de visitantes.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Painel de LED de alta definição com 15 inserções de peças rotativas, posicionado no hall de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vídeo deverá ser fornecido pelo cliente respeitando todas as especificações de tamanho e formato.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3x2 m e 10 segundos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5mb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mp4</a:t>
            </a:r>
          </a:p>
        </p:txBody>
      </p:sp>
    </p:spTree>
    <p:extLst>
      <p:ext uri="{BB962C8B-B14F-4D97-AF65-F5344CB8AC3E}">
        <p14:creationId xmlns:p14="http://schemas.microsoft.com/office/powerpoint/2010/main" val="56280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93C77AB9-E9A6-7EE8-D6BC-60865734A680}"/>
              </a:ext>
            </a:extLst>
          </p:cNvPr>
          <p:cNvSpPr txBox="1"/>
          <p:nvPr/>
        </p:nvSpPr>
        <p:spPr>
          <a:xfrm>
            <a:off x="1691762" y="2157283"/>
            <a:ext cx="3938052" cy="23025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10" dirty="0">
                <a:solidFill>
                  <a:srgbClr val="58595B"/>
                </a:solidFill>
                <a:latin typeface="+mj-lt"/>
              </a:rPr>
              <a:t>É uma comunicação objetiva e simpática de boas-vindas aos visitantes que estimula o visitante a entrar no seu estande e querer saber mais sobre seus produtos e serviços, além de reforçar a lembrança de sua marca.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10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b="1" spc="70" dirty="0">
                <a:solidFill>
                  <a:srgbClr val="0089CF"/>
                </a:solidFill>
                <a:latin typeface="Arial"/>
                <a:cs typeface="Arial"/>
              </a:rPr>
              <a:t>REQUISITOS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10" dirty="0">
              <a:solidFill>
                <a:srgbClr val="58595B"/>
              </a:solidFill>
              <a:latin typeface="+mj-lt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10" dirty="0">
                <a:solidFill>
                  <a:srgbClr val="58595B"/>
                </a:solidFill>
                <a:latin typeface="+mj-lt"/>
                <a:cs typeface="Arial Black"/>
              </a:rPr>
              <a:t>Enviar logotipo em alta resolução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10" dirty="0">
                <a:solidFill>
                  <a:srgbClr val="58595B"/>
                </a:solidFill>
                <a:latin typeface="+mj-lt"/>
                <a:cs typeface="Arial Black"/>
              </a:rPr>
              <a:t>Formato: </a:t>
            </a:r>
            <a:r>
              <a:rPr lang="pt-BR" sz="1300" spc="10" dirty="0" err="1">
                <a:solidFill>
                  <a:srgbClr val="58595B"/>
                </a:solidFill>
                <a:latin typeface="+mj-lt"/>
                <a:cs typeface="Arial Black"/>
              </a:rPr>
              <a:t>pdf</a:t>
            </a:r>
            <a:r>
              <a:rPr lang="pt-BR" sz="1300" spc="10" dirty="0">
                <a:solidFill>
                  <a:srgbClr val="58595B"/>
                </a:solidFill>
                <a:latin typeface="+mj-lt"/>
                <a:cs typeface="Arial Black"/>
              </a:rPr>
              <a:t>, ai, cdr, </a:t>
            </a:r>
            <a:r>
              <a:rPr lang="pt-BR" sz="1300" spc="10" dirty="0" err="1">
                <a:solidFill>
                  <a:srgbClr val="58595B"/>
                </a:solidFill>
                <a:latin typeface="+mj-lt"/>
                <a:cs typeface="Arial Black"/>
              </a:rPr>
              <a:t>jpg</a:t>
            </a:r>
            <a:endParaRPr lang="pt-BR" sz="1300" spc="10" dirty="0">
              <a:solidFill>
                <a:srgbClr val="58595B"/>
              </a:solidFill>
              <a:latin typeface="+mj-lt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10" dirty="0">
                <a:solidFill>
                  <a:srgbClr val="58595B"/>
                </a:solidFill>
                <a:latin typeface="+mj-lt"/>
                <a:cs typeface="Arial Black"/>
              </a:rPr>
              <a:t>Peso: 5mb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10" dirty="0">
                <a:solidFill>
                  <a:srgbClr val="58595B"/>
                </a:solidFill>
                <a:latin typeface="+mj-lt"/>
                <a:cs typeface="Arial Black"/>
              </a:rPr>
              <a:t>Dimensão: 1x0,5m</a:t>
            </a:r>
            <a:endParaRPr lang="pt-BR" sz="1300" b="1" spc="10" dirty="0">
              <a:solidFill>
                <a:srgbClr val="58595B"/>
              </a:solidFill>
              <a:latin typeface="+mj-lt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36788166-1868-4800-4E1B-85AA23E9427A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E6F14A00-93AB-2E87-7611-3231D0FC8F8F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ADESIVO DE PISO ESTANDE</a:t>
            </a:r>
            <a:endParaRPr lang="pt-BR" sz="2500" dirty="0"/>
          </a:p>
        </p:txBody>
      </p:sp>
      <p:pic>
        <p:nvPicPr>
          <p:cNvPr id="1026" name="Picture 2" descr="Adesivo Adesivo de Piso Estande">
            <a:extLst>
              <a:ext uri="{FF2B5EF4-FFF2-40B4-BE49-F238E27FC236}">
                <a16:creationId xmlns:a16="http://schemas.microsoft.com/office/drawing/2014/main" id="{BCDCA4AE-B352-2855-D13B-2166CE79B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22420"/>
          <a:stretch/>
        </p:blipFill>
        <p:spPr bwMode="auto">
          <a:xfrm>
            <a:off x="6363047" y="1786277"/>
            <a:ext cx="4480353" cy="32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1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PORTICO DE LED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Pessoas no aeroporto&#10;&#10;Descrição gerada automaticamente">
            <a:extLst>
              <a:ext uri="{FF2B5EF4-FFF2-40B4-BE49-F238E27FC236}">
                <a16:creationId xmlns:a16="http://schemas.microsoft.com/office/drawing/2014/main" id="{6A1E6121-D6CC-D3E6-2667-7A68809EF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13185" r="3063" b="10222"/>
          <a:stretch/>
        </p:blipFill>
        <p:spPr>
          <a:xfrm>
            <a:off x="6390432" y="1345417"/>
            <a:ext cx="5639559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04304FC7-59BB-B2B6-9BAC-88362CF27E01}"/>
              </a:ext>
            </a:extLst>
          </p:cNvPr>
          <p:cNvSpPr txBox="1"/>
          <p:nvPr/>
        </p:nvSpPr>
        <p:spPr>
          <a:xfrm>
            <a:off x="1366179" y="1345417"/>
            <a:ext cx="4919211" cy="3954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PÓRTICO DE LED trata-se de uma grande estrutura localizada na catraca de acesso ao evento com o objetivo de dar boas-vindas aos visitantes.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Coloque sua marca nessa estrutura e impacte todos aqueles que estão chegando e, consequentemente, gere neles a expectativa de te encontrar durante a visita.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Pórtico de LED com 10 inserções rotativas de até 10 segundos cada, posicionado no hall de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vídeo deverá ser fornecido pelo cliente respeitando todas as especificações de tamanho e formato.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Tempo exibição: até 10 segundos por conteúdo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Não possui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aúdio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mp4</a:t>
            </a:r>
          </a:p>
        </p:txBody>
      </p:sp>
    </p:spTree>
    <p:extLst>
      <p:ext uri="{BB962C8B-B14F-4D97-AF65-F5344CB8AC3E}">
        <p14:creationId xmlns:p14="http://schemas.microsoft.com/office/powerpoint/2010/main" val="1086208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ROTA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 descr="Pessoas andando na rua&#10;&#10;Descrição gerada automaticamente">
            <a:extLst>
              <a:ext uri="{FF2B5EF4-FFF2-40B4-BE49-F238E27FC236}">
                <a16:creationId xmlns:a16="http://schemas.microsoft.com/office/drawing/2014/main" id="{D631D960-28E2-74F8-94B7-D10E32BB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73" y="1345417"/>
            <a:ext cx="4320000" cy="3240000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CBD5FAB9-34C2-F9EE-39A5-9CC7C2345984}"/>
              </a:ext>
            </a:extLst>
          </p:cNvPr>
          <p:cNvSpPr txBox="1"/>
          <p:nvPr/>
        </p:nvSpPr>
        <p:spPr>
          <a:xfrm>
            <a:off x="1366179" y="1345417"/>
            <a:ext cx="4919211" cy="35413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ROTA possibilita traçar o melhor caminho da entrada até o seu estande e reforçar sua marca ao longo do trajeto.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Ao adquirir este produto, você garante um grande facilitador de localização porque, além de fixar na memória de quem busca por você, também garante impacto para quem está no corredor e tem interesse em encontrar sua empresa no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 aplicado de 10 em 10m na Rota direcionada até o estande do expositor.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</p:spTree>
    <p:extLst>
      <p:ext uri="{BB962C8B-B14F-4D97-AF65-F5344CB8AC3E}">
        <p14:creationId xmlns:p14="http://schemas.microsoft.com/office/powerpoint/2010/main" val="1566969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SAMPLING ENTRADA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Uma imagem contendo pessoa, no interior, mulher, segurando&#10;&#10;Descrição gerada automaticamente">
            <a:extLst>
              <a:ext uri="{FF2B5EF4-FFF2-40B4-BE49-F238E27FC236}">
                <a16:creationId xmlns:a16="http://schemas.microsoft.com/office/drawing/2014/main" id="{B70EC292-AD5F-0AEA-CC4F-6EC7C674A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99" y="1345417"/>
            <a:ext cx="4869252" cy="3240000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504E5C03-A93A-DB3F-53C8-475238FF927B}"/>
              </a:ext>
            </a:extLst>
          </p:cNvPr>
          <p:cNvSpPr txBox="1"/>
          <p:nvPr/>
        </p:nvSpPr>
        <p:spPr>
          <a:xfrm>
            <a:off x="1366179" y="1345417"/>
            <a:ext cx="4919211" cy="4179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SAMPLING ENTRADA se trata da ação tradicional de distribuição de amostra grátis de produtos ou brindes personalizados, como canetas e sacolas,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ação de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sampling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é ideal para empresas que buscam deixar sua marca na vida dos clientes através de pequenas recordações materiais. Por consequência, o visitante terá mais interação com a sua marca, o que pode acarretar mais relacionamento e fluxo em seu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b="1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Até 2 promotoras por cota: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contratação de promotores(as) para a ação de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sampling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no evento é de único e exclusiva responsabilidade do expositor.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cota deste produto não contempla: brinde, flyer e promotor(a).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Conteúdo sob avaliação da direção.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902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SAMPLING SAÍDA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 descr="Pessoas andando na rua&#10;&#10;Descrição gerada automaticamente">
            <a:extLst>
              <a:ext uri="{FF2B5EF4-FFF2-40B4-BE49-F238E27FC236}">
                <a16:creationId xmlns:a16="http://schemas.microsoft.com/office/drawing/2014/main" id="{0083A967-52BB-471E-800F-6956C00D4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64" y="1345417"/>
            <a:ext cx="5258818" cy="3240000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1156EBC3-02BD-52E8-5E6B-BB76B1D9BFF0}"/>
              </a:ext>
            </a:extLst>
          </p:cNvPr>
          <p:cNvSpPr txBox="1"/>
          <p:nvPr/>
        </p:nvSpPr>
        <p:spPr>
          <a:xfrm>
            <a:off x="1366179" y="1345417"/>
            <a:ext cx="4919211" cy="4179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SAMPLING SAÍDA se trata da ação tradicional de distribuição de amostra grátis de produtos ou brindes personalizados, como canetas e sacolas, na saída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ação de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sampling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é ideal para empresas que buscam deixar sua marca na vida dos clientes através de pequenas recordações materiais. Por consequência, o visitante terá mais interação com a sua marca, o que pode acarretar mais relacionamento e fluxo em seu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b="1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Até 2 promotoras por cota: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contratação de promotores(as) para a ação de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sampling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no evento é de único e exclusiva responsabilidade do expositor.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cota deste produto não contempla: brinde, flyer e promotor(a).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Conteúdo sob avaliação da direção.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721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TOTEM ÁLCOOL GEL - LOGO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Uma imagem contendo no interior, edifício, criança, jovem&#10;&#10;Descrição gerada automaticamente">
            <a:extLst>
              <a:ext uri="{FF2B5EF4-FFF2-40B4-BE49-F238E27FC236}">
                <a16:creationId xmlns:a16="http://schemas.microsoft.com/office/drawing/2014/main" id="{9E613081-9519-8056-29E2-B7143F7B3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6371" r="16889" b="8632"/>
          <a:stretch/>
        </p:blipFill>
        <p:spPr>
          <a:xfrm>
            <a:off x="7920490" y="1345417"/>
            <a:ext cx="1844735" cy="360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63852F22-E0CC-8FBA-2426-7813AB031996}"/>
              </a:ext>
            </a:extLst>
          </p:cNvPr>
          <p:cNvSpPr txBox="1"/>
          <p:nvPr/>
        </p:nvSpPr>
        <p:spPr>
          <a:xfrm>
            <a:off x="1366179" y="1345417"/>
            <a:ext cx="4919211" cy="39722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ÁLCOOL GEL - LOGO possibilita que seu logo esteja em evidência no local, este item é estrategicamente distribuído nos locais de maior passagem de pessoas.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Ou seja, é uma ótima oportunidade de estar presente em local de grande fluxo e potencializar a divulgação da sua marca de forma estratégica. Além disso, evidencie a preocupação da sua marca com o bem-estar e a saúde dos visitantes.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em destaque no Totem Álcool Gel distribuído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logo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566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TOTEM CARREGADOR DE CELULAR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F5CC83-ED9F-04A8-1BCD-2C8AC84B8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697" y="1345417"/>
            <a:ext cx="4600801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02E7777B-3FC6-3723-8B55-766AD999DC5D}"/>
              </a:ext>
            </a:extLst>
          </p:cNvPr>
          <p:cNvSpPr txBox="1"/>
          <p:nvPr/>
        </p:nvSpPr>
        <p:spPr>
          <a:xfrm>
            <a:off x="1366179" y="1345417"/>
            <a:ext cx="4919211" cy="35413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CARREGADOR DE CELULAR é um serviço com opção de carregamento de qualquer tipo de celular disponível aos visitantes posicionado em pontos estratégicos do evento. A mídia traz um espaço para aplicação da marca e/ou comunicação, com opções do formato a escolha do expositor.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além de atrair visitantes ao local de exposição do cliente, garante muito mais visibilidade para a marca durante 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escolha do modelo entre os totens disponíveis é do cliente.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o projeto</a:t>
            </a:r>
          </a:p>
        </p:txBody>
      </p:sp>
    </p:spTree>
    <p:extLst>
      <p:ext uri="{BB962C8B-B14F-4D97-AF65-F5344CB8AC3E}">
        <p14:creationId xmlns:p14="http://schemas.microsoft.com/office/powerpoint/2010/main" val="1300818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TOTEM CREDENCIAMENTO – BANNER NA TELA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60AB3918-8DE3-B499-C648-2BAA15DA8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65" y="1345417"/>
            <a:ext cx="4861216" cy="324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EFE831F3-D896-D889-DE5F-1ACAFC781A2B}"/>
              </a:ext>
            </a:extLst>
          </p:cNvPr>
          <p:cNvSpPr txBox="1"/>
          <p:nvPr/>
        </p:nvSpPr>
        <p:spPr>
          <a:xfrm>
            <a:off x="1366179" y="1345417"/>
            <a:ext cx="4919211" cy="39671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DE CREDENCIAMENTO - BANNER NA TELA é uma animação ou imagem que serão veiculados nos totens de credenciamento, posicionados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estratégia, além de perfeita, é super dinâmica para entrar em contato direto com os clientes e aumentar tanto a visibilidade da sua marca quanto a visitação no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Animação ou Imagem que serão veiculados nos totens de credenciamento, posicionados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800x120px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100kb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ou gif</a:t>
            </a:r>
          </a:p>
        </p:txBody>
      </p:sp>
    </p:spTree>
    <p:extLst>
      <p:ext uri="{BB962C8B-B14F-4D97-AF65-F5344CB8AC3E}">
        <p14:creationId xmlns:p14="http://schemas.microsoft.com/office/powerpoint/2010/main" val="2262201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TOTEM CREDENCIAMENTO – ADESIVO EXCLUSIVO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306FCBC8-12EB-5ACC-17AB-7663EB337BC9}"/>
              </a:ext>
            </a:extLst>
          </p:cNvPr>
          <p:cNvSpPr txBox="1"/>
          <p:nvPr/>
        </p:nvSpPr>
        <p:spPr>
          <a:xfrm>
            <a:off x="1366179" y="1345417"/>
            <a:ext cx="4919211" cy="39671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DE CREDENCIAMENTO - DISPLAY possibilita o uso de logotipo ou comunicação do expositor nos displays fixados nos totens de credenciamento, posicionados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mídia possibilita divulgação de marca e a oportunidade única de fortalecer o nome da empresa, incentivar a visitação no estande e atingir os visitantes antes mesmo deles entrarem no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Display impresso com o logotipo ou comunicação do expositor fixado nos totens de credenciamento, posicionados na entrada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45x15cm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2mb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AE43A0-EEC2-DAFD-9BA0-F24D0217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643" y="1345417"/>
            <a:ext cx="5616000" cy="31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</a:rPr>
              <a:t>TOTEM DIGITAL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6A90F1E-CA5B-E8EC-DACA-8DDB55BF5C15}"/>
              </a:ext>
            </a:extLst>
          </p:cNvPr>
          <p:cNvSpPr txBox="1"/>
          <p:nvPr/>
        </p:nvSpPr>
        <p:spPr>
          <a:xfrm>
            <a:off x="1366179" y="1345417"/>
            <a:ext cx="4919211" cy="43672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DIGITAL é o ambiente ideal de interação. Se trata de uma tela face única, ou dupla-face, de LED de alta definição com inserções de peças rotativa. Nele é possível criar conteúdos criativos e /ou apresentar lançamentos e soluções de até 10 segundos para visualização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Se o seu propósito é fortalecer a lembrança da marca e incentivar a visitação em seu estande, o totem digital é a mídia ideal para aquisição.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Tela face única ou dupla-face de LED de alta definição com inserções de peças rotativas, posicionado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vídeo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Tempo exibição: até 10 segundos por conteúdo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Não possui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aúdio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mp4</a:t>
            </a:r>
          </a:p>
        </p:txBody>
      </p:sp>
      <p:pic>
        <p:nvPicPr>
          <p:cNvPr id="10" name="Imagem 9" descr="Uma imagem contendo no interior, edifício, quarto, televisão&#10;&#10;Descrição gerada automaticamente">
            <a:extLst>
              <a:ext uri="{FF2B5EF4-FFF2-40B4-BE49-F238E27FC236}">
                <a16:creationId xmlns:a16="http://schemas.microsoft.com/office/drawing/2014/main" id="{6D260A24-09FD-13ED-8E40-B04559ED4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52" y="1345417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</a:rPr>
              <a:t>TOTEM DIGITAL - FACE ÚNICA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 descr="Uma imagem contendo no interior, edifício, quarto, televisão&#10;&#10;Descrição gerada automaticamente">
            <a:extLst>
              <a:ext uri="{FF2B5EF4-FFF2-40B4-BE49-F238E27FC236}">
                <a16:creationId xmlns:a16="http://schemas.microsoft.com/office/drawing/2014/main" id="{393B62CE-BF96-6D2C-F693-FF54D416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52" y="1345417"/>
            <a:ext cx="2700000" cy="360000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3E0BC5BD-4AAF-DB68-1121-EA15F9BE3742}"/>
              </a:ext>
            </a:extLst>
          </p:cNvPr>
          <p:cNvSpPr txBox="1"/>
          <p:nvPr/>
        </p:nvSpPr>
        <p:spPr>
          <a:xfrm>
            <a:off x="1366179" y="1345417"/>
            <a:ext cx="4919211" cy="43672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DIGITAL – FACE ÚNICA é o ambiente ideal de interação. Se trata de uma tela face única, ou dupla-face, de LED de alta definição com inserções de peças rotativa. Nele é possível criar conteúdos criativos e /ou apresentar lançamentos e soluções de até 10 segundos para visualização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Se o seu propósito é fortalecer a lembrança da marca e incentivar a visitação em seu estande, o totem digital é a mídia ideal para aquisição.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Tela face única ou dupla-face de LED de alta definição com inserções de peças rotativas, posicionado em pontos estratégicos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vídeo deverá ser fornecido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Tempo exibição: até 10 segundos por conteúdo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Não possui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aúdio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mp4</a:t>
            </a:r>
          </a:p>
        </p:txBody>
      </p:sp>
    </p:spTree>
    <p:extLst>
      <p:ext uri="{BB962C8B-B14F-4D97-AF65-F5344CB8AC3E}">
        <p14:creationId xmlns:p14="http://schemas.microsoft.com/office/powerpoint/2010/main" val="311743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93C77AB9-E9A6-7EE8-D6BC-60865734A680}"/>
              </a:ext>
            </a:extLst>
          </p:cNvPr>
          <p:cNvSpPr txBox="1"/>
          <p:nvPr/>
        </p:nvSpPr>
        <p:spPr>
          <a:xfrm>
            <a:off x="1526790" y="2866417"/>
            <a:ext cx="4144618" cy="2315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Uma comunicação direta para facilitar o visitante a localizar o seu estande e mais uma opção de ferramenta para veiculação da sua marca.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Enviar logotipo em alta resolução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5mb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Dimensão: 0,50x0,30m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25" dirty="0">
              <a:solidFill>
                <a:srgbClr val="58595B"/>
              </a:solidFill>
              <a:latin typeface="+mj-lt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02473" y="1309894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PLACA DE IDENTIFICAÇÃO DE ESTANDE</a:t>
            </a:r>
            <a:endParaRPr lang="pt-BR" sz="2500" dirty="0"/>
          </a:p>
        </p:txBody>
      </p:sp>
      <p:pic>
        <p:nvPicPr>
          <p:cNvPr id="2050" name="Picture 2" descr="Promocionais Placa de Identificação de Estande">
            <a:extLst>
              <a:ext uri="{FF2B5EF4-FFF2-40B4-BE49-F238E27FC236}">
                <a16:creationId xmlns:a16="http://schemas.microsoft.com/office/drawing/2014/main" id="{4A41E757-0B68-AFFD-5CD0-3FBDD9D9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8271"/>
          <a:stretch/>
        </p:blipFill>
        <p:spPr bwMode="auto">
          <a:xfrm>
            <a:off x="6366590" y="2500106"/>
            <a:ext cx="4751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7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TOTEM DUPLA FACE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 descr="Porta de entrada com cartazes e anúncios pregados&#10;&#10;Descrição gerada automaticamente com confiança baixa">
            <a:extLst>
              <a:ext uri="{FF2B5EF4-FFF2-40B4-BE49-F238E27FC236}">
                <a16:creationId xmlns:a16="http://schemas.microsoft.com/office/drawing/2014/main" id="{825482B3-7DF0-1EA5-89B8-8D4E031E9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t="7408" r="24519" b="4444"/>
          <a:stretch/>
        </p:blipFill>
        <p:spPr>
          <a:xfrm>
            <a:off x="7673610" y="1345417"/>
            <a:ext cx="2910252" cy="3600000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372D44F-5477-D3E0-86A7-3318F402EF21}"/>
              </a:ext>
            </a:extLst>
          </p:cNvPr>
          <p:cNvSpPr txBox="1"/>
          <p:nvPr/>
        </p:nvSpPr>
        <p:spPr>
          <a:xfrm>
            <a:off x="1366179" y="1345417"/>
            <a:ext cx="4919211" cy="3954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DUPLA FACE é um espaço para colocar sua marca em destaque em um dos principais cruzamentos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Medindo 1,80m de altura, o Totem é item que não passa despercebido e garante a possibilidade de promover sua empresa de forma institucional ou divulgar seus lançamentos, produtos consagrados e/ou ações que serão realizadas em seu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Painel com duas faces exclusivas do expositor, posicionado nos principais cruzamentos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0,80x1,80m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5mb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812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TOTEM LED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m 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7553130-7B08-4824-7D34-32ABFCB2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10349" r="14641" b="8631"/>
          <a:stretch/>
        </p:blipFill>
        <p:spPr>
          <a:xfrm>
            <a:off x="7651569" y="1345417"/>
            <a:ext cx="2455368" cy="3600000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3AC06660-D7D8-78B3-1F73-2C698520718D}"/>
              </a:ext>
            </a:extLst>
          </p:cNvPr>
          <p:cNvSpPr txBox="1"/>
          <p:nvPr/>
        </p:nvSpPr>
        <p:spPr>
          <a:xfrm>
            <a:off x="1366179" y="1345417"/>
            <a:ext cx="4919211" cy="3264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lang="pt-BR" sz="1300" spc="25" dirty="0">
                <a:solidFill>
                  <a:srgbClr val="58595B"/>
                </a:solidFill>
                <a:latin typeface="+mj-lt"/>
              </a:rPr>
              <a:t>O TOTEM LED é um canal físico de comunicação digital interativo, que exibe imagens, vídeos e informações relevantes de forma dinâmica, impactando à primeira vista as pessoas que passam pelo local de exibição.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Utilize da ferramenta para ampliar a divulgação da sua marca, tornando-a presente para além dos limites físicos do estande, a fim de fortalecer a lembrança de sua participação no evento e incentivar a visitação em seu estande.</a:t>
            </a:r>
          </a:p>
          <a:p>
            <a:pPr algn="l"/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algn="l"/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Inserção no Totem de Led localizado na parte interna do pavilhão.</a:t>
            </a:r>
            <a:br>
              <a:rPr lang="pt-BR" sz="1300" spc="25" dirty="0">
                <a:solidFill>
                  <a:srgbClr val="58595B"/>
                </a:solidFill>
                <a:latin typeface="+mj-lt"/>
              </a:rPr>
            </a:b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</p:spTree>
    <p:extLst>
      <p:ext uri="{BB962C8B-B14F-4D97-AF65-F5344CB8AC3E}">
        <p14:creationId xmlns:p14="http://schemas.microsoft.com/office/powerpoint/2010/main" val="3017917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TRIEDRO AÉREO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BB773F8A-C808-BBD0-0211-148D39BDFF5A}"/>
              </a:ext>
            </a:extLst>
          </p:cNvPr>
          <p:cNvSpPr txBox="1"/>
          <p:nvPr/>
        </p:nvSpPr>
        <p:spPr>
          <a:xfrm>
            <a:off x="1366179" y="1345417"/>
            <a:ext cx="4919211" cy="39568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TRIEDRO AÉREO traz a oportunidade de aplicar o logo e/ou a comunicação visual de sua empresa juntamente de um painel aéreo responsável por sinalizar importantes áreas do evento, como praça de alimentação.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compartilhado ficará posicionado no teto do pavilhão e tem como finalidade aumentar a visibilidade e o impacto de sua marca no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Logotipo ou comunicação do expositor aplicado de forma compartilhada no banner de sinalização do evento, fixados no teto do pavilhão.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cliente deverá fornecer a arte do banner para confecção do produto.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43D33F81-17F7-A83A-F866-D945794CB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50" y="1341474"/>
            <a:ext cx="5238130" cy="261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7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02473" y="1309894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BANNER DESTAQUE HOME SITE</a:t>
            </a:r>
            <a:endParaRPr lang="pt-BR" sz="25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A8E7FD-FAEB-917A-F4EF-BEBA80D65F33}"/>
              </a:ext>
            </a:extLst>
          </p:cNvPr>
          <p:cNvSpPr txBox="1"/>
          <p:nvPr/>
        </p:nvSpPr>
        <p:spPr>
          <a:xfrm>
            <a:off x="754603" y="1903557"/>
            <a:ext cx="527456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é uma peça publicitária criada para publicação em sites, portais da internet e e-mails com o objetivo de direcionar audiência para o canal de interesse do cliente.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DESTAQUE HOME SITE fica posicionado na home do site oficial da marca do evento.  A peça poderá ficar em movimento rotativo com até 4 marcas..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CARACTERÍSTICAS DO PRODUTO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peça deverá ser fornecida pelo cliente respeitando todas as especificações de tamanho e formato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banner ficará disponível apenas na home do site oficial da marca do evento</a:t>
            </a:r>
          </a:p>
          <a:p>
            <a:pPr marL="12700">
              <a:spcBef>
                <a:spcPts val="95"/>
              </a:spcBef>
            </a:pPr>
            <a:endParaRPr lang="pt-BR" sz="14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Dimensão: 970x90px e 320x100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40kb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Extensão: png,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gif</a:t>
            </a:r>
            <a:endParaRPr lang="pt-BR" sz="18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2" name="Picture 2" descr="Website Banner Destaque Home Site">
            <a:extLst>
              <a:ext uri="{FF2B5EF4-FFF2-40B4-BE49-F238E27FC236}">
                <a16:creationId xmlns:a16="http://schemas.microsoft.com/office/drawing/2014/main" id="{ECE379C2-BA52-7123-8B0F-AB2C6133F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15506"/>
          <a:stretch/>
        </p:blipFill>
        <p:spPr bwMode="auto">
          <a:xfrm>
            <a:off x="6162829" y="2428408"/>
            <a:ext cx="4669036" cy="34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99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latin typeface="Arial Black"/>
                <a:cs typeface="Arial Black"/>
              </a:rPr>
              <a:t>ATIVAÇÃO DIGITAL OURO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BB773F8A-C808-BBD0-0211-148D39BDFF5A}"/>
              </a:ext>
            </a:extLst>
          </p:cNvPr>
          <p:cNvSpPr txBox="1"/>
          <p:nvPr/>
        </p:nvSpPr>
        <p:spPr>
          <a:xfrm>
            <a:off x="821248" y="2490602"/>
            <a:ext cx="3994951" cy="18767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 ATIVAÇÃO DIGITAL é uma vitrine online, onde o cliente pode promover sua empresa e produtos/serviços através de um perfil exclusivo publicado no site e aplicativo do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</p:txBody>
      </p:sp>
      <p:pic>
        <p:nvPicPr>
          <p:cNvPr id="2050" name="Picture 2" descr="Website Ativação Digital">
            <a:extLst>
              <a:ext uri="{FF2B5EF4-FFF2-40B4-BE49-F238E27FC236}">
                <a16:creationId xmlns:a16="http://schemas.microsoft.com/office/drawing/2014/main" id="{D9791B64-C9A2-619C-FAA1-897381A7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16" y="1477580"/>
            <a:ext cx="6367355" cy="41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78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02473" y="1309894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BANNER SUPER DESTAQUE NO SITE</a:t>
            </a:r>
            <a:endParaRPr lang="pt-BR" sz="25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A8E7FD-FAEB-917A-F4EF-BEBA80D65F33}"/>
              </a:ext>
            </a:extLst>
          </p:cNvPr>
          <p:cNvSpPr txBox="1"/>
          <p:nvPr/>
        </p:nvSpPr>
        <p:spPr>
          <a:xfrm>
            <a:off x="1074198" y="2180565"/>
            <a:ext cx="4634143" cy="383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é uma peça publicitária criada para publicação em sites, portais da internet e e-mails com o objetivo de direcionar audiência para o canal de interesse do cliente.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SUPER DESTAQUE HOME SITE fica posicionado na home do site oficial da marca do evento. A peça poderá ficar em movimento rotativo com até 4 marcas.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CARACTERÍSTICAS DO PRODUTO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peça deverá ser fornecida pelo cliente respeitando todas as especificações de tamanho e formato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O banner ficará disponível apenas na home do site oficial da marca do evento</a:t>
            </a:r>
            <a:endParaRPr lang="pt-BR" sz="14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Dimensão: 970x250px e 320x100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40kb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Extensão: png,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gif</a:t>
            </a:r>
            <a:endParaRPr lang="pt-BR" sz="18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3074" name="Picture 2" descr="Website Banner Super Destaque Home Site">
            <a:extLst>
              <a:ext uri="{FF2B5EF4-FFF2-40B4-BE49-F238E27FC236}">
                <a16:creationId xmlns:a16="http://schemas.microsoft.com/office/drawing/2014/main" id="{B15C8E98-4C19-549E-FD1F-0A0B7A45F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7" r="18155"/>
          <a:stretch/>
        </p:blipFill>
        <p:spPr bwMode="auto">
          <a:xfrm>
            <a:off x="6095999" y="2349761"/>
            <a:ext cx="455424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19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648AF79-31B0-E526-0B26-8C82AF91D9C1}"/>
              </a:ext>
            </a:extLst>
          </p:cNvPr>
          <p:cNvGrpSpPr/>
          <p:nvPr/>
        </p:nvGrpSpPr>
        <p:grpSpPr>
          <a:xfrm flipH="1">
            <a:off x="0" y="0"/>
            <a:ext cx="5510700" cy="6885710"/>
            <a:chOff x="6681301" y="-27709"/>
            <a:chExt cx="5510700" cy="688571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5B18F1C-99EF-8EED-71F5-6C9A71D0BFE7}"/>
                </a:ext>
              </a:extLst>
            </p:cNvPr>
            <p:cNvSpPr/>
            <p:nvPr/>
          </p:nvSpPr>
          <p:spPr>
            <a:xfrm>
              <a:off x="9097108" y="-27709"/>
              <a:ext cx="3094892" cy="26974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686E0E7-7425-8DFA-FBF6-D807C05893F0}"/>
                </a:ext>
              </a:extLst>
            </p:cNvPr>
            <p:cNvSpPr/>
            <p:nvPr/>
          </p:nvSpPr>
          <p:spPr>
            <a:xfrm>
              <a:off x="10224655" y="5043055"/>
              <a:ext cx="1967345" cy="18149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05A4A1D-9713-01BD-07A3-113A181C297F}"/>
                </a:ext>
              </a:extLst>
            </p:cNvPr>
            <p:cNvSpPr/>
            <p:nvPr/>
          </p:nvSpPr>
          <p:spPr>
            <a:xfrm>
              <a:off x="6681301" y="5038898"/>
              <a:ext cx="1576008" cy="14990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A3D6EFB-FD4D-343C-208C-0C8B30517AA8}"/>
                </a:ext>
              </a:extLst>
            </p:cNvPr>
            <p:cNvSpPr/>
            <p:nvPr/>
          </p:nvSpPr>
          <p:spPr>
            <a:xfrm>
              <a:off x="9097109" y="2669771"/>
              <a:ext cx="3094892" cy="23732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45FEEB0-D247-D4C8-4605-E1BE754928A7}"/>
                </a:ext>
              </a:extLst>
            </p:cNvPr>
            <p:cNvSpPr/>
            <p:nvPr/>
          </p:nvSpPr>
          <p:spPr>
            <a:xfrm>
              <a:off x="7329055" y="3415145"/>
              <a:ext cx="1768053" cy="1627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11BA28A-29D1-E86E-6CD8-36711591A3DF}"/>
                </a:ext>
              </a:extLst>
            </p:cNvPr>
            <p:cNvSpPr/>
            <p:nvPr/>
          </p:nvSpPr>
          <p:spPr>
            <a:xfrm flipH="1">
              <a:off x="7924800" y="6537961"/>
              <a:ext cx="318654" cy="320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8553910-4255-0C13-AF23-A8BCCA067346}"/>
                </a:ext>
              </a:extLst>
            </p:cNvPr>
            <p:cNvSpPr/>
            <p:nvPr/>
          </p:nvSpPr>
          <p:spPr>
            <a:xfrm>
              <a:off x="6716897" y="1375465"/>
              <a:ext cx="2415807" cy="2026574"/>
            </a:xfrm>
            <a:prstGeom prst="rect">
              <a:avLst/>
            </a:prstGeom>
            <a:solidFill>
              <a:srgbClr val="259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096C2AF-DDCB-F31B-0A22-070B565BA9A2}"/>
                </a:ext>
              </a:extLst>
            </p:cNvPr>
            <p:cNvSpPr/>
            <p:nvPr/>
          </p:nvSpPr>
          <p:spPr>
            <a:xfrm>
              <a:off x="8257309" y="5043055"/>
              <a:ext cx="1967345" cy="18149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CE1D604-97E2-B17A-BF3F-934A91C4DA63}"/>
                </a:ext>
              </a:extLst>
            </p:cNvPr>
            <p:cNvSpPr/>
            <p:nvPr/>
          </p:nvSpPr>
          <p:spPr>
            <a:xfrm>
              <a:off x="7924800" y="419100"/>
              <a:ext cx="1172307" cy="9812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6" name="Imagem 25" descr="Logotipo&#10;&#10;Descrição gerada automaticamente">
            <a:extLst>
              <a:ext uri="{FF2B5EF4-FFF2-40B4-BE49-F238E27FC236}">
                <a16:creationId xmlns:a16="http://schemas.microsoft.com/office/drawing/2014/main" id="{19D23548-0A7E-2F86-E6E4-F97A0CBF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25" y="4887156"/>
            <a:ext cx="1485456" cy="1364943"/>
          </a:xfrm>
          <a:prstGeom prst="rect">
            <a:avLst/>
          </a:prstGeom>
        </p:spPr>
      </p:pic>
      <p:pic>
        <p:nvPicPr>
          <p:cNvPr id="28" name="Imagem 27" descr="Texto&#10;&#10;Descrição gerada automaticamente com confiança média">
            <a:extLst>
              <a:ext uri="{FF2B5EF4-FFF2-40B4-BE49-F238E27FC236}">
                <a16:creationId xmlns:a16="http://schemas.microsoft.com/office/drawing/2014/main" id="{C7D2C01E-29F2-5003-E314-92D3CE2CE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30" y="5066607"/>
            <a:ext cx="3190875" cy="1066800"/>
          </a:xfrm>
          <a:prstGeom prst="rect">
            <a:avLst/>
          </a:prstGeom>
        </p:spPr>
      </p:pic>
      <p:sp>
        <p:nvSpPr>
          <p:cNvPr id="2" name="object 21">
            <a:extLst>
              <a:ext uri="{FF2B5EF4-FFF2-40B4-BE49-F238E27FC236}">
                <a16:creationId xmlns:a16="http://schemas.microsoft.com/office/drawing/2014/main" id="{E5BAF292-5190-65D5-8E9B-ED4ABD6324BD}"/>
              </a:ext>
            </a:extLst>
          </p:cNvPr>
          <p:cNvSpPr txBox="1">
            <a:spLocks/>
          </p:cNvSpPr>
          <p:nvPr/>
        </p:nvSpPr>
        <p:spPr>
          <a:xfrm flipH="1">
            <a:off x="782566" y="708077"/>
            <a:ext cx="1317808" cy="1182375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chemeClr val="bg1"/>
                </a:solidFill>
                <a:latin typeface="Arial Black"/>
                <a:cs typeface="Arial Black"/>
              </a:rPr>
              <a:t>MIDIA KIT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chemeClr val="bg1"/>
                </a:solidFill>
                <a:latin typeface="Arial Black"/>
              </a:rPr>
              <a:t>2024</a:t>
            </a:r>
            <a:endParaRPr lang="pt-BR" sz="2500" dirty="0">
              <a:solidFill>
                <a:schemeClr val="bg1"/>
              </a:solidFill>
            </a:endParaRP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6573143" y="2212275"/>
            <a:ext cx="4625362" cy="78483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ea typeface="+mj-ea"/>
              </a:rPr>
              <a:t>ENTRE EM CONTATO COM A EQUIPE COMERCIAL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856A17-98AF-627B-932F-612709AEF98D}"/>
              </a:ext>
            </a:extLst>
          </p:cNvPr>
          <p:cNvSpPr txBox="1"/>
          <p:nvPr/>
        </p:nvSpPr>
        <p:spPr>
          <a:xfrm>
            <a:off x="7107753" y="3053125"/>
            <a:ext cx="4264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2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Titillium Web" panose="00000500000000000000" pitchFamily="2" charset="0"/>
            </a:endParaRPr>
          </a:p>
          <a:p>
            <a:pPr marR="34860" algn="l"/>
            <a:r>
              <a:rPr lang="pt-BR" sz="18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Telefone: </a:t>
            </a:r>
            <a:r>
              <a:rPr lang="pt-BR" sz="18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(11) 99313.1135</a:t>
            </a:r>
          </a:p>
          <a:p>
            <a:pPr marR="23210" algn="l"/>
            <a:r>
              <a:rPr lang="pt-BR" sz="18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E-mail: </a:t>
            </a:r>
            <a:r>
              <a:rPr lang="pt-BR" sz="18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nathalia.silva@rxglobal.com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ADESIVO DE PISO GIGANTE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D839E8D-E489-6E5E-CE69-8546FFB00CBB}"/>
              </a:ext>
            </a:extLst>
          </p:cNvPr>
          <p:cNvSpPr txBox="1"/>
          <p:nvPr/>
        </p:nvSpPr>
        <p:spPr>
          <a:xfrm>
            <a:off x="1606858" y="1467429"/>
            <a:ext cx="4110361" cy="41543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ADESIVO DE PISO GIGANTE garante que o logotipo ou comunicação do expositor esteja em evidência, com uma posição privilegiada a partir de pontos estratégicos do evento.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Seja destaque na entrada, saída ou praça de alimentação. Utilize esta ferramenta para divulgar seus produtos/serviços, localização no evento e/ou indicar a direção, atraindo mais visitantes para seu estande.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Adesivo gigante de piso com logotipo ou comunicação do expositor, em pontos estratégicos do evento.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  <a:endParaRPr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4x4m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3mb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3074" name="Picture 2" descr="Adesivo Adesivo de Piso Gigante">
            <a:extLst>
              <a:ext uri="{FF2B5EF4-FFF2-40B4-BE49-F238E27FC236}">
                <a16:creationId xmlns:a16="http://schemas.microsoft.com/office/drawing/2014/main" id="{CF8CEBB5-E2DB-8061-CCD5-B4915495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7219"/>
            <a:ext cx="5271856" cy="26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2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13793" y="1421129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ADESIVO DE PISO PRAÇA DE ALIMENTAÇÃO</a:t>
            </a:r>
            <a:endParaRPr lang="pt-BR" sz="2500" dirty="0"/>
          </a:p>
        </p:txBody>
      </p:sp>
      <p:pic>
        <p:nvPicPr>
          <p:cNvPr id="2050" name="Picture 2" descr="Adesivo Adesivo de Piso">
            <a:extLst>
              <a:ext uri="{FF2B5EF4-FFF2-40B4-BE49-F238E27FC236}">
                <a16:creationId xmlns:a16="http://schemas.microsoft.com/office/drawing/2014/main" id="{82FCDD8A-BB52-778C-FF97-942C9E5C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16529" r="23081"/>
          <a:stretch/>
        </p:blipFill>
        <p:spPr bwMode="auto">
          <a:xfrm>
            <a:off x="6291477" y="2483763"/>
            <a:ext cx="4540387" cy="30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25532F9-FD4E-3A63-205D-9AA6254C6B57}"/>
              </a:ext>
            </a:extLst>
          </p:cNvPr>
          <p:cNvSpPr txBox="1"/>
          <p:nvPr/>
        </p:nvSpPr>
        <p:spPr>
          <a:xfrm>
            <a:off x="875781" y="2005539"/>
            <a:ext cx="5116646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ADESIVO DE PISO PRAÇA DE ALIMENTAÇÃO garante que o logotipo ou comunicação do expositor esteja em evidência, com uma posição privilegiada a partir de pontos estratégicos do evento.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Seja destaque nos principais cruzamentos do evento. Utilize esta ferramenta para divulgar seus produtos/serviços, localização no evento e/ou indicar a direção, atraindo mais visitantes para seu estande.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Adesivo de piso com logotipo ou comunicação do expositor, posicionado nos cruzamentos do evento.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1,4x1,4m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3mb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190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66179" y="591912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ADESIVO DE PISO SAÍDA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2" descr="Adesivo Adesivo de Piso">
            <a:extLst>
              <a:ext uri="{FF2B5EF4-FFF2-40B4-BE49-F238E27FC236}">
                <a16:creationId xmlns:a16="http://schemas.microsoft.com/office/drawing/2014/main" id="{FCA2712A-38B5-44A8-DF22-53F95BDD0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16529" r="23081"/>
          <a:stretch/>
        </p:blipFill>
        <p:spPr bwMode="auto">
          <a:xfrm>
            <a:off x="6540052" y="1815348"/>
            <a:ext cx="4540387" cy="30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D7EF5D-8F9A-F7CC-FD26-BAFC07044855}"/>
              </a:ext>
            </a:extLst>
          </p:cNvPr>
          <p:cNvSpPr txBox="1"/>
          <p:nvPr/>
        </p:nvSpPr>
        <p:spPr>
          <a:xfrm>
            <a:off x="1124356" y="1337124"/>
            <a:ext cx="5116646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ADESIVO DE PISO SAÍDA garante que o logotipo ou comunicação do expositor esteja em evidência, com uma posição privilegiada a partir de pontos estratégicos do evento.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Seja destaque nos principais cruzamentos do evento. Utilize esta ferramenta para divulgar seus produtos/serviços, localização no evento e/ou indicar a direção, atraindo mais visitantes para seu estande.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Adesivo de piso com logotipo ou comunicação do expositor, posicionado nos cruzamentos do evento.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 e formato.</a:t>
            </a: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1,4x1,4m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3mb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66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93C77AB9-E9A6-7EE8-D6BC-60865734A680}"/>
              </a:ext>
            </a:extLst>
          </p:cNvPr>
          <p:cNvSpPr txBox="1"/>
          <p:nvPr/>
        </p:nvSpPr>
        <p:spPr>
          <a:xfrm>
            <a:off x="888378" y="2305484"/>
            <a:ext cx="4650476" cy="3528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ANÚNCIO MAPA DE BOLSO se trata de um espaço exclusivo para a comunicação da sua marca no verso do mapa do evento que é entregue para os visitantes.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Utilize deste recurso para fazer sua marca acompanhar e impactar o visitante enquanto ele usa a ferramenta durante o evento. É uma ótima oportunidade de chamar atenção e engajar o público a visitar seu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Impressão de anúncio do expositor no mapa de bolso, que é distribuído aos visitantes durante o evento.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de tamanho.</a:t>
            </a:r>
            <a:endParaRPr lang="pt-BR" sz="1300" b="1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  <a:endParaRPr lang="pt-BR" sz="1300" b="1" spc="25" dirty="0">
              <a:solidFill>
                <a:srgbClr val="58595B"/>
              </a:solidFill>
              <a:latin typeface="+mj-lt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02473" y="1309894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ANÚNCIO MAPA DE BOLSO</a:t>
            </a:r>
            <a:endParaRPr lang="pt-BR" sz="2500" dirty="0"/>
          </a:p>
        </p:txBody>
      </p:sp>
      <p:pic>
        <p:nvPicPr>
          <p:cNvPr id="4098" name="Picture 2" descr="Planta Anúncio Mapa de Bolso">
            <a:extLst>
              <a:ext uri="{FF2B5EF4-FFF2-40B4-BE49-F238E27FC236}">
                <a16:creationId xmlns:a16="http://schemas.microsoft.com/office/drawing/2014/main" id="{66F63E71-9C15-8A07-E8FB-49668357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60" y="2691449"/>
            <a:ext cx="5119456" cy="25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297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>
            <a:off x="0" y="2904910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>
            <a:off x="42147" y="5625098"/>
            <a:ext cx="12149853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>
            <a:off x="8975725" y="-497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4C3B22-23D0-6C31-511D-0F5383F3E02E}"/>
              </a:ext>
            </a:extLst>
          </p:cNvPr>
          <p:cNvSpPr/>
          <p:nvPr/>
        </p:nvSpPr>
        <p:spPr>
          <a:xfrm>
            <a:off x="513335" y="11513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3A9B9E7F-2101-B40A-A620-D6F0C1DE06A3}"/>
              </a:ext>
            </a:extLst>
          </p:cNvPr>
          <p:cNvSpPr txBox="1">
            <a:spLocks/>
          </p:cNvSpPr>
          <p:nvPr/>
        </p:nvSpPr>
        <p:spPr>
          <a:xfrm>
            <a:off x="1338439" y="313331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BANNER AÉREO</a:t>
            </a:r>
            <a:endParaRPr lang="pt-BR" sz="25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>
            <a:off x="6930153" y="5357763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D839E8D-E489-6E5E-CE69-8546FFB00CBB}"/>
              </a:ext>
            </a:extLst>
          </p:cNvPr>
          <p:cNvSpPr txBox="1"/>
          <p:nvPr/>
        </p:nvSpPr>
        <p:spPr>
          <a:xfrm>
            <a:off x="1674464" y="940535"/>
            <a:ext cx="9724464" cy="59343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AÉREO 12M/6M fica posicionado em cima do estande com o objetivo de facilitar a chegada do público visitante até a sua localização!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Além disso, ao adquirir este produto, sua empresa facilmente capta a atenção dos participantes, além de garantir maior lembrança de sua marca.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Banner dupla face localizado acima do estande.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 especificações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de tamanho e formato.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Uma alternativa é optar por somente “Veiculação e Instalação”. Neste caso,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cliente deverá fornecer o banner já produzido para instalação durante o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período de montagem. Além disso, o banner aéreo deve estar com o tubo de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metalon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tanto na parte superior quanto na parte inferior. Caso não esteja,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haverá um custo e o cliente deverá entrar em contato direto conosco.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pt-BR" sz="1300" b="1" spc="60" dirty="0">
              <a:solidFill>
                <a:srgbClr val="0089C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12m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4x3m ou 3x4m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15mb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6m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Tamanho: 2x3m ou 3x2m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Peso: 10mb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Formato: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pdf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, ai, cdr,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jpg</a:t>
            </a: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</p:txBody>
      </p:sp>
      <p:pic>
        <p:nvPicPr>
          <p:cNvPr id="5122" name="Picture 2" descr="Banners Impressos Banner Aéreo 12m">
            <a:extLst>
              <a:ext uri="{FF2B5EF4-FFF2-40B4-BE49-F238E27FC236}">
                <a16:creationId xmlns:a16="http://schemas.microsoft.com/office/drawing/2014/main" id="{4FD36778-D21D-D058-5D26-96D8E7E1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r="28399"/>
          <a:stretch/>
        </p:blipFill>
        <p:spPr bwMode="auto">
          <a:xfrm>
            <a:off x="7191313" y="2122910"/>
            <a:ext cx="356882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7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F68E896-BFB1-2A3F-F77F-B27438BB27FA}"/>
              </a:ext>
            </a:extLst>
          </p:cNvPr>
          <p:cNvSpPr/>
          <p:nvPr/>
        </p:nvSpPr>
        <p:spPr>
          <a:xfrm flipH="1">
            <a:off x="10402583" y="2901583"/>
            <a:ext cx="1780539" cy="3956050"/>
          </a:xfrm>
          <a:custGeom>
            <a:avLst/>
            <a:gdLst/>
            <a:ahLst/>
            <a:cxnLst/>
            <a:rect l="l" t="t" r="r" b="b"/>
            <a:pathLst>
              <a:path w="1780539" h="3956050">
                <a:moveTo>
                  <a:pt x="0" y="0"/>
                </a:moveTo>
                <a:lnTo>
                  <a:pt x="0" y="3955821"/>
                </a:lnTo>
                <a:lnTo>
                  <a:pt x="1780108" y="3955821"/>
                </a:lnTo>
                <a:lnTo>
                  <a:pt x="0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F4139AF-207F-AD52-615C-A3A37448DE19}"/>
              </a:ext>
            </a:extLst>
          </p:cNvPr>
          <p:cNvSpPr/>
          <p:nvPr/>
        </p:nvSpPr>
        <p:spPr>
          <a:xfrm flipH="1" flipV="1">
            <a:off x="-1" y="4294"/>
            <a:ext cx="12192000" cy="1232535"/>
          </a:xfrm>
          <a:custGeom>
            <a:avLst/>
            <a:gdLst/>
            <a:ahLst/>
            <a:cxnLst/>
            <a:rect l="l" t="t" r="r" b="b"/>
            <a:pathLst>
              <a:path w="12369165" h="1232534">
                <a:moveTo>
                  <a:pt x="12368806" y="0"/>
                </a:moveTo>
                <a:lnTo>
                  <a:pt x="0" y="1232197"/>
                </a:lnTo>
                <a:lnTo>
                  <a:pt x="12368806" y="1232197"/>
                </a:lnTo>
                <a:lnTo>
                  <a:pt x="1236880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8C4644-EE8D-B868-C747-F19F9D18C79C}"/>
              </a:ext>
            </a:extLst>
          </p:cNvPr>
          <p:cNvSpPr/>
          <p:nvPr/>
        </p:nvSpPr>
        <p:spPr>
          <a:xfrm flipH="1" flipV="1">
            <a:off x="0" y="5834014"/>
            <a:ext cx="3216275" cy="1023619"/>
          </a:xfrm>
          <a:custGeom>
            <a:avLst/>
            <a:gdLst/>
            <a:ahLst/>
            <a:cxnLst/>
            <a:rect l="l" t="t" r="r" b="b"/>
            <a:pathLst>
              <a:path w="3216275" h="1023619">
                <a:moveTo>
                  <a:pt x="3216056" y="0"/>
                </a:moveTo>
                <a:lnTo>
                  <a:pt x="0" y="0"/>
                </a:lnTo>
                <a:lnTo>
                  <a:pt x="3216056" y="1023296"/>
                </a:lnTo>
                <a:lnTo>
                  <a:pt x="321605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5987B14-C0B8-4E64-D0AB-E3F6646A14CA}"/>
              </a:ext>
            </a:extLst>
          </p:cNvPr>
          <p:cNvSpPr/>
          <p:nvPr/>
        </p:nvSpPr>
        <p:spPr>
          <a:xfrm flipV="1">
            <a:off x="8639844" y="0"/>
            <a:ext cx="2192020" cy="1499870"/>
          </a:xfrm>
          <a:custGeom>
            <a:avLst/>
            <a:gdLst/>
            <a:ahLst/>
            <a:cxnLst/>
            <a:rect l="l" t="t" r="r" b="b"/>
            <a:pathLst>
              <a:path w="2192020" h="1499870">
                <a:moveTo>
                  <a:pt x="0" y="0"/>
                </a:moveTo>
                <a:lnTo>
                  <a:pt x="268935" y="1499438"/>
                </a:lnTo>
                <a:lnTo>
                  <a:pt x="1458620" y="1499438"/>
                </a:lnTo>
                <a:lnTo>
                  <a:pt x="2191537" y="844892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6E14AA-E48F-09CA-DDE3-7D2C5610A347}"/>
              </a:ext>
            </a:extLst>
          </p:cNvPr>
          <p:cNvSpPr/>
          <p:nvPr/>
        </p:nvSpPr>
        <p:spPr>
          <a:xfrm flipV="1">
            <a:off x="4169534" y="6159761"/>
            <a:ext cx="698067" cy="698239"/>
          </a:xfrm>
          <a:custGeom>
            <a:avLst/>
            <a:gdLst/>
            <a:ahLst/>
            <a:cxnLst/>
            <a:rect l="l" t="t" r="r" b="b"/>
            <a:pathLst>
              <a:path w="966470" h="863600">
                <a:moveTo>
                  <a:pt x="966423" y="0"/>
                </a:moveTo>
                <a:lnTo>
                  <a:pt x="0" y="0"/>
                </a:lnTo>
                <a:lnTo>
                  <a:pt x="523783" y="863139"/>
                </a:lnTo>
                <a:lnTo>
                  <a:pt x="966423" y="0"/>
                </a:lnTo>
                <a:close/>
              </a:path>
            </a:pathLst>
          </a:custGeom>
          <a:solidFill>
            <a:srgbClr val="008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4ACCBF94-6625-F46F-EB34-5782562A5484}"/>
              </a:ext>
            </a:extLst>
          </p:cNvPr>
          <p:cNvSpPr txBox="1">
            <a:spLocks/>
          </p:cNvSpPr>
          <p:nvPr/>
        </p:nvSpPr>
        <p:spPr>
          <a:xfrm>
            <a:off x="1202473" y="1309894"/>
            <a:ext cx="9557268" cy="400110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2500" dirty="0">
                <a:solidFill>
                  <a:srgbClr val="414042"/>
                </a:solidFill>
                <a:latin typeface="Arial Black"/>
                <a:cs typeface="Arial Black"/>
              </a:rPr>
              <a:t>BANNER AÉREO POR M2</a:t>
            </a:r>
            <a:endParaRPr lang="pt-BR" sz="2500" dirty="0"/>
          </a:p>
        </p:txBody>
      </p:sp>
      <p:pic>
        <p:nvPicPr>
          <p:cNvPr id="1026" name="Imagem 11" descr="Banners Impressos Banner Aéreo m² (Projeto Especial)">
            <a:extLst>
              <a:ext uri="{FF2B5EF4-FFF2-40B4-BE49-F238E27FC236}">
                <a16:creationId xmlns:a16="http://schemas.microsoft.com/office/drawing/2014/main" id="{F84BE5C8-1EAA-2C04-9C53-D551F2FA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18" y="2681839"/>
            <a:ext cx="5732534" cy="286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2A8E7FD-FAEB-917A-F4EF-BEBA80D65F33}"/>
              </a:ext>
            </a:extLst>
          </p:cNvPr>
          <p:cNvSpPr txBox="1"/>
          <p:nvPr/>
        </p:nvSpPr>
        <p:spPr>
          <a:xfrm>
            <a:off x="656948" y="1877771"/>
            <a:ext cx="10449017" cy="4429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AÉREO POR M² fica posicionado em cima do estande com o objetivo de facilitar a chegada do público visitante até a sua localização!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Além disso, ao adquirir este produto, sua empresa facilmente capta a atenção dos participantes, além de garantir maior lembrança de sua marca.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Informações Adicionais:</a:t>
            </a:r>
          </a:p>
          <a:p>
            <a:pPr marL="12700">
              <a:spcBef>
                <a:spcPts val="95"/>
              </a:spcBef>
            </a:pPr>
            <a:endParaRPr lang="pt-BR" sz="13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Banner dupla face localizado acima do estande.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A arte deverá ser fornecida pelo cliente respeitando todas as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 especificações 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de tamanho e formato.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• Uma alternativa é optar por somente “Veiculação e Instalação”.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 Neste caso, o cliente deverá fornecer o banner já produzido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 para instalação durante o período de montagem. Além disso, 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o banner aéreo deve estar com o tubo de </a:t>
            </a:r>
            <a:r>
              <a:rPr lang="pt-BR" sz="1300" spc="25" dirty="0" err="1">
                <a:solidFill>
                  <a:srgbClr val="58595B"/>
                </a:solidFill>
                <a:latin typeface="+mj-lt"/>
              </a:rPr>
              <a:t>metalon</a:t>
            </a:r>
            <a:r>
              <a:rPr lang="pt-BR" sz="1300" spc="25" dirty="0">
                <a:solidFill>
                  <a:srgbClr val="58595B"/>
                </a:solidFill>
                <a:latin typeface="+mj-lt"/>
              </a:rPr>
              <a:t> tanto na 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parte superior quanto na parte inferior. Caso não esteja, 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haverá um custo e o cliente deverá entrar em contato direto 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conosco.</a:t>
            </a:r>
          </a:p>
          <a:p>
            <a:pPr marL="12700">
              <a:spcBef>
                <a:spcPts val="95"/>
              </a:spcBef>
            </a:pPr>
            <a:endParaRPr lang="pt-BR" sz="1400" spc="25" dirty="0">
              <a:solidFill>
                <a:srgbClr val="58595B"/>
              </a:solidFill>
              <a:latin typeface="+mj-lt"/>
            </a:endParaRPr>
          </a:p>
          <a:p>
            <a:pPr marL="12700">
              <a:spcBef>
                <a:spcPts val="95"/>
              </a:spcBef>
            </a:pPr>
            <a:r>
              <a:rPr lang="pt-BR" sz="1300" b="1" spc="60" dirty="0">
                <a:solidFill>
                  <a:srgbClr val="0089CF"/>
                </a:solidFill>
                <a:latin typeface="Arial"/>
                <a:cs typeface="Arial"/>
              </a:rPr>
              <a:t>REQUISITOS:</a:t>
            </a:r>
          </a:p>
          <a:p>
            <a:pPr marL="12700">
              <a:spcBef>
                <a:spcPts val="95"/>
              </a:spcBef>
            </a:pPr>
            <a:r>
              <a:rPr lang="pt-BR" sz="1300" spc="25" dirty="0">
                <a:solidFill>
                  <a:srgbClr val="58595B"/>
                </a:solidFill>
                <a:latin typeface="+mj-lt"/>
              </a:rPr>
              <a:t>Verificar projeto</a:t>
            </a:r>
          </a:p>
          <a:p>
            <a:pPr marL="12700">
              <a:spcBef>
                <a:spcPts val="95"/>
              </a:spcBef>
            </a:pPr>
            <a:endParaRPr lang="pt-BR" sz="1800" spc="25" dirty="0">
              <a:solidFill>
                <a:srgbClr val="5859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0819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4004</Words>
  <Application>Microsoft Office PowerPoint</Application>
  <PresentationFormat>Widescreen</PresentationFormat>
  <Paragraphs>434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Titillium Web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RX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Biazotti, Beatriz (RX-SAO)</dc:creator>
  <cp:lastModifiedBy>Biazotti, Beatriz (RX-SAO)</cp:lastModifiedBy>
  <cp:revision>26</cp:revision>
  <dcterms:created xsi:type="dcterms:W3CDTF">2023-10-24T14:40:43Z</dcterms:created>
  <dcterms:modified xsi:type="dcterms:W3CDTF">2024-04-30T19:28:56Z</dcterms:modified>
</cp:coreProperties>
</file>